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86" r:id="rId8"/>
    <p:sldId id="287" r:id="rId9"/>
    <p:sldId id="288" r:id="rId10"/>
    <p:sldId id="289" r:id="rId11"/>
    <p:sldId id="290" r:id="rId12"/>
    <p:sldId id="261" r:id="rId13"/>
    <p:sldId id="262" r:id="rId14"/>
    <p:sldId id="265" r:id="rId15"/>
    <p:sldId id="266" r:id="rId16"/>
    <p:sldId id="267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79" r:id="rId27"/>
    <p:sldId id="281" r:id="rId28"/>
    <p:sldId id="282" r:id="rId29"/>
    <p:sldId id="283" r:id="rId30"/>
    <p:sldId id="285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25/04/19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3312368"/>
          </a:xfrm>
        </p:spPr>
        <p:txBody>
          <a:bodyPr>
            <a:normAutofit/>
          </a:bodyPr>
          <a:lstStyle/>
          <a:p>
            <a:pPr algn="l"/>
            <a:r>
              <a:rPr lang="es-ES" sz="4000" b="1" dirty="0" smtClean="0"/>
              <a:t>"UTILIZACIÓN DE LOS MÉTODOS CIENTÍFICOS PARTICULARES DE LAS CIENCIAS MEDICAS EN LA ATENCIÓN PRIMARIA DE SALUD"</a:t>
            </a:r>
            <a:endParaRPr lang="es-ES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419872" y="4916760"/>
            <a:ext cx="5472608" cy="1752600"/>
          </a:xfrm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DR. EDGARDO CONDE DE LARA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4" name="3 Imagen" descr="C:\Users\Casa\Desktop\elpidio valdez\q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15" y="3750915"/>
            <a:ext cx="2486025" cy="183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91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sa\Desktop\elpidio valdez\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193" y="260647"/>
            <a:ext cx="4699223" cy="351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7544" y="620688"/>
            <a:ext cx="273630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PROCESO DE ATENCIÓN DE ENFERMERIA (PAE)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2730624"/>
            <a:ext cx="273630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/>
                </a:solidFill>
              </a:rPr>
              <a:t>Es la aplicación del método científico en la practica asistencial de la enfermería, de modo que se pueda ofrecer cuidados sistematizados, lógicos y racionales. (Profesión categoría de ciencia)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5394920"/>
            <a:ext cx="90364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/>
                </a:solidFill>
              </a:rPr>
              <a:t>Objetivos del proceso: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smtClean="0">
                <a:solidFill>
                  <a:schemeClr val="tx1"/>
                </a:solidFill>
              </a:rPr>
              <a:t>Identificar las necesidades reales y potenciales del paciente, familia y comunidad.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smtClean="0">
                <a:solidFill>
                  <a:schemeClr val="tx1"/>
                </a:solidFill>
              </a:rPr>
              <a:t>Establecer planes de cuidado individuales, familiar o comunitarios.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smtClean="0">
                <a:solidFill>
                  <a:schemeClr val="tx1"/>
                </a:solidFill>
              </a:rPr>
              <a:t>Actuar para cubrir y resolver los problemas, prevenir o curar la enfermedad.</a:t>
            </a:r>
          </a:p>
          <a:p>
            <a:r>
              <a:rPr lang="es-ES" sz="2000" b="1" dirty="0" smtClean="0">
                <a:solidFill>
                  <a:schemeClr val="tx1"/>
                </a:solidFill>
              </a:rPr>
              <a:t/>
            </a:r>
            <a:br>
              <a:rPr lang="es-ES" sz="2000" b="1" dirty="0" smtClean="0">
                <a:solidFill>
                  <a:schemeClr val="tx1"/>
                </a:solidFill>
              </a:rPr>
            </a:br>
            <a:endParaRPr lang="es-E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asa\Desktop\elpidio valdez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345638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2 Imagen" descr="C:\Users\Casa\Desktop\elpidio valdez\a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416" y="3501008"/>
            <a:ext cx="2481064" cy="27363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Flecha izquierda y derecha"/>
          <p:cNvSpPr/>
          <p:nvPr/>
        </p:nvSpPr>
        <p:spPr>
          <a:xfrm rot="1664681">
            <a:off x="1668923" y="3720598"/>
            <a:ext cx="4920480" cy="978060"/>
          </a:xfrm>
          <a:prstGeom prst="left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ayo"/>
          <p:cNvSpPr/>
          <p:nvPr/>
        </p:nvSpPr>
        <p:spPr>
          <a:xfrm rot="4278087">
            <a:off x="2622293" y="2714363"/>
            <a:ext cx="3139750" cy="3301482"/>
          </a:xfrm>
          <a:prstGeom prst="lightningBol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72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51520" y="188640"/>
            <a:ext cx="3168000" cy="75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 dirty="0" smtClean="0"/>
              <a:t>MÉTODO CLÍNICO </a:t>
            </a:r>
            <a:endParaRPr lang="es-ES_tradnl" sz="3200" b="1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51520" y="1268760"/>
            <a:ext cx="53280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400" b="1" dirty="0" smtClean="0"/>
              <a:t>Representa el método científico aplicado </a:t>
            </a:r>
          </a:p>
          <a:p>
            <a:pPr algn="ctr"/>
            <a:r>
              <a:rPr lang="es-ES_tradnl" sz="2400" b="1" dirty="0" smtClean="0"/>
              <a:t>a la atención individual del paciente</a:t>
            </a:r>
            <a:endParaRPr lang="es-ES_tradnl" sz="2400" b="1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79512" y="2636912"/>
            <a:ext cx="2340000" cy="504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800" b="1" dirty="0" smtClean="0"/>
              <a:t>PROFESIONAL </a:t>
            </a:r>
            <a:endParaRPr lang="es-ES_tradnl" sz="2800" b="1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131840" y="2636912"/>
            <a:ext cx="2304000" cy="54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400" b="1" dirty="0" smtClean="0"/>
              <a:t>Debe incorporar </a:t>
            </a:r>
            <a:endParaRPr lang="es-ES_tradnl" sz="24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12416" y="2060848"/>
            <a:ext cx="2304000" cy="1584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400" b="1" dirty="0" smtClean="0"/>
              <a:t>Conocimientos</a:t>
            </a:r>
          </a:p>
          <a:p>
            <a:pPr algn="ctr"/>
            <a:r>
              <a:rPr lang="es-ES_tradnl" sz="2400" b="1" dirty="0" smtClean="0"/>
              <a:t>Capacidades</a:t>
            </a:r>
          </a:p>
          <a:p>
            <a:pPr algn="ctr"/>
            <a:r>
              <a:rPr lang="es-ES_tradnl" sz="2400" b="1" dirty="0" smtClean="0"/>
              <a:t>Actitudes </a:t>
            </a:r>
          </a:p>
          <a:p>
            <a:pPr algn="ctr"/>
            <a:r>
              <a:rPr lang="es-ES_tradnl" sz="2400" b="1" dirty="0" smtClean="0"/>
              <a:t>Habilidades </a:t>
            </a:r>
            <a:endParaRPr lang="es-ES_tradnl" sz="2400" b="1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07704" y="4401168"/>
            <a:ext cx="4428000" cy="54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400" b="1" dirty="0" smtClean="0"/>
              <a:t>Cumplir con la actuación médica</a:t>
            </a:r>
            <a:endParaRPr lang="es-ES_tradnl" sz="2400" b="1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40408" y="5553296"/>
            <a:ext cx="2448000" cy="57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400" b="1" dirty="0" smtClean="0"/>
              <a:t>FUNCIÓN SOCIAL</a:t>
            </a:r>
            <a:endParaRPr lang="es-ES_tradnl" sz="2400" b="1" dirty="0"/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2627784" y="2906912"/>
            <a:ext cx="3600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5579520" y="2906912"/>
            <a:ext cx="28862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4121704" y="3501008"/>
            <a:ext cx="174644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6156176" y="5085184"/>
            <a:ext cx="288032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12 Imagen" descr="C:\Users\Casa\Desktop\elpidio valdez\b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48" y="5141168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sa\Desktop\elpidio valdez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4830"/>
            <a:ext cx="23812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55576" y="2953975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La </a:t>
            </a:r>
            <a:r>
              <a:rPr lang="es-ES" sz="2400" b="1" dirty="0"/>
              <a:t>crisis del método clínico comprende diversos aspectos muy sensibles para la práctica médica. Sus efectos se producen tempranamente desde el inicio de la formación en la relación médico-paciente en los alumnos, y se expresa por medio del menosprecio del valor del interrogatorio y el examen físico, la sobrevaloración de la función de la tecnología y el desinterés creciente por la </a:t>
            </a:r>
            <a:r>
              <a:rPr lang="es-ES" sz="2400" b="1" dirty="0" smtClean="0"/>
              <a:t>Medicina Interna </a:t>
            </a:r>
            <a:r>
              <a:rPr lang="es-ES" sz="2400" b="1" dirty="0"/>
              <a:t>y la </a:t>
            </a:r>
            <a:r>
              <a:rPr lang="es-ES" sz="2400" b="1" dirty="0" smtClean="0"/>
              <a:t>Atención Primaria </a:t>
            </a:r>
            <a:r>
              <a:rPr lang="es-ES" sz="2400" b="1" dirty="0"/>
              <a:t>de </a:t>
            </a:r>
            <a:r>
              <a:rPr lang="es-ES" sz="2400" b="1" dirty="0" smtClean="0"/>
              <a:t>Salud.</a:t>
            </a:r>
            <a:endParaRPr lang="es-ES" sz="2400" b="1" dirty="0"/>
          </a:p>
        </p:txBody>
      </p:sp>
      <p:sp>
        <p:nvSpPr>
          <p:cNvPr id="4" name="3 Rectángulo"/>
          <p:cNvSpPr/>
          <p:nvPr/>
        </p:nvSpPr>
        <p:spPr>
          <a:xfrm>
            <a:off x="300877" y="2420888"/>
            <a:ext cx="311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Profesor </a:t>
            </a:r>
            <a:r>
              <a:rPr lang="es-ES" dirty="0"/>
              <a:t>Fidel </a:t>
            </a:r>
            <a:r>
              <a:rPr lang="es-ES" dirty="0" err="1"/>
              <a:t>Ilizástegui</a:t>
            </a:r>
            <a:r>
              <a:rPr lang="es-ES" dirty="0"/>
              <a:t> </a:t>
            </a:r>
            <a:r>
              <a:rPr lang="es-ES" dirty="0" err="1"/>
              <a:t>Dupuy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178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4" descr="http://www.medciencia.com/wp-content/uploads/2012/12/hipertensio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4704"/>
            <a:ext cx="2520280" cy="168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755576" y="1794520"/>
            <a:ext cx="230425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Método Clínico</a:t>
            </a:r>
            <a:endParaRPr lang="es-ES" b="1" dirty="0"/>
          </a:p>
        </p:txBody>
      </p:sp>
      <p:pic>
        <p:nvPicPr>
          <p:cNvPr id="4" name="Picture 3" descr="world_spinning_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812175"/>
            <a:ext cx="2160240" cy="175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hp\Downloads\Imagen-animada-ADN-23 pcr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88640"/>
            <a:ext cx="2088232" cy="2664296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6732240" y="2298576"/>
            <a:ext cx="187220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</a:rPr>
              <a:t>Nuevas tecnologías </a:t>
            </a:r>
            <a:endParaRPr lang="es-ES" sz="1600" b="1" dirty="0">
              <a:solidFill>
                <a:schemeClr val="tx1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5940152" y="1688539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5796136" y="764704"/>
            <a:ext cx="648072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 flipV="1">
            <a:off x="5940152" y="2132856"/>
            <a:ext cx="72008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H="1">
            <a:off x="3347864" y="1700808"/>
            <a:ext cx="6480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4" descr="C:\Users\Edgardo\Desktop\Edgardo\descarga (2)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667472"/>
            <a:ext cx="2376264" cy="170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Rectángulo"/>
          <p:cNvSpPr/>
          <p:nvPr/>
        </p:nvSpPr>
        <p:spPr>
          <a:xfrm>
            <a:off x="2289448" y="4581128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Crisis </a:t>
            </a:r>
            <a:endParaRPr lang="es-ES" b="1" dirty="0">
              <a:solidFill>
                <a:schemeClr val="bg1"/>
              </a:solidFill>
            </a:endParaRP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1907704" y="2564904"/>
            <a:ext cx="0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m 1" descr="http://m1.paperblog.com/i/76/766872/neumonia-intrahospitalaria-T-eIzsFu.jpe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79567" y="3484215"/>
            <a:ext cx="278066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Rectángulo"/>
          <p:cNvSpPr/>
          <p:nvPr/>
        </p:nvSpPr>
        <p:spPr>
          <a:xfrm>
            <a:off x="4716016" y="5034880"/>
            <a:ext cx="17064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Fallecimiento </a:t>
            </a:r>
            <a:endParaRPr lang="es-ES" sz="1600" b="1" dirty="0"/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3347864" y="4581128"/>
            <a:ext cx="3240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22 Imagen" descr="C:\Users\Casa\Desktop\elpidio valdez\ñ1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465165"/>
            <a:ext cx="2152650" cy="212407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23 Rectángulo"/>
          <p:cNvSpPr/>
          <p:nvPr/>
        </p:nvSpPr>
        <p:spPr>
          <a:xfrm>
            <a:off x="8100392" y="4890864"/>
            <a:ext cx="118813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Funeral 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5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188640"/>
            <a:ext cx="727280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Situación actual del Método Clínico en la APS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627784" y="836712"/>
            <a:ext cx="3074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tx1"/>
                </a:solidFill>
              </a:rPr>
              <a:t>¿</a:t>
            </a:r>
            <a:r>
              <a:rPr lang="es-ES" sz="4000" b="1" dirty="0" smtClean="0">
                <a:solidFill>
                  <a:schemeClr val="tx1"/>
                </a:solidFill>
              </a:rPr>
              <a:t>Por qué? </a:t>
            </a:r>
            <a:endParaRPr lang="es-ES" sz="4000" b="1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780184" y="1938536"/>
            <a:ext cx="3074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err="1" smtClean="0">
                <a:solidFill>
                  <a:schemeClr val="tx1"/>
                </a:solidFill>
              </a:rPr>
              <a:t>Multicausal</a:t>
            </a:r>
            <a:r>
              <a:rPr lang="es-ES" sz="3200" b="1" dirty="0" smtClean="0">
                <a:solidFill>
                  <a:schemeClr val="tx1"/>
                </a:solidFill>
              </a:rPr>
              <a:t> </a:t>
            </a:r>
            <a:endParaRPr lang="es-ES" sz="3200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169768" y="1412776"/>
            <a:ext cx="3074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Subjetivas 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220072" y="2370584"/>
            <a:ext cx="3074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Objetivas </a:t>
            </a:r>
            <a:endParaRPr lang="es-ES" sz="2800" b="1" dirty="0">
              <a:solidFill>
                <a:schemeClr val="tx1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5436096" y="1938536"/>
            <a:ext cx="418728" cy="3383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 flipV="1">
            <a:off x="5508104" y="2564904"/>
            <a:ext cx="432048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2865512" y="3284984"/>
            <a:ext cx="3074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Cinco aspectos </a:t>
            </a:r>
            <a:endParaRPr lang="es-ES" sz="2800" b="1" dirty="0">
              <a:solidFill>
                <a:schemeClr val="tx1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4211960" y="2780928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1763688" y="4509120"/>
            <a:ext cx="741682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s-ES" sz="2400" b="1" dirty="0" smtClean="0">
                <a:solidFill>
                  <a:schemeClr val="tx1"/>
                </a:solidFill>
              </a:rPr>
              <a:t>Formación de los recursos humanos.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b="1" dirty="0" smtClean="0">
                <a:solidFill>
                  <a:schemeClr val="tx1"/>
                </a:solidFill>
              </a:rPr>
              <a:t>Práctica médica cotidiana.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b="1" dirty="0" smtClean="0">
                <a:solidFill>
                  <a:schemeClr val="tx1"/>
                </a:solidFill>
              </a:rPr>
              <a:t>Administración del proceso atencional.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b="1" dirty="0" smtClean="0">
                <a:solidFill>
                  <a:schemeClr val="tx1"/>
                </a:solidFill>
              </a:rPr>
              <a:t>Condiciones de trabajo.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400" b="1" dirty="0" smtClean="0">
                <a:solidFill>
                  <a:schemeClr val="tx1"/>
                </a:solidFill>
              </a:rPr>
              <a:t>Investigación y publicación de los resultados.</a:t>
            </a:r>
            <a:endParaRPr lang="es-ES" sz="2400" b="1" dirty="0">
              <a:solidFill>
                <a:schemeClr val="tx1"/>
              </a:solidFill>
            </a:endParaRPr>
          </a:p>
        </p:txBody>
      </p:sp>
      <p:pic>
        <p:nvPicPr>
          <p:cNvPr id="6146" name="Picture 2" descr="C:\Users\Casa\Desktop\elpidio valdez\6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21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59023"/>
            <a:ext cx="4831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/>
              <a:t>Formación de los recursos humanos.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555" y="808251"/>
            <a:ext cx="902394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Programas de estudio de pregrado y postgrado.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No existe adecuada integración vertical y horizontal en la enseñanza del método clínico.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Formas de enseñanza utilizadas para impartir la semiología.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/>
              <a:t>Sobrevaloración de las nuevas tecnologías (</a:t>
            </a:r>
            <a:r>
              <a:rPr lang="es-ES" sz="2000" b="1" dirty="0" smtClean="0"/>
              <a:t>fetichismo tecnológico</a:t>
            </a:r>
            <a:r>
              <a:rPr lang="es-ES" sz="2000" b="1" dirty="0"/>
              <a:t>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Poco tiempo en la APS para la enseñanza de la Semiología (escenario donde se relacionan con una población amplia y variada).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Claustro involucrado en diversas actividades lo que dificulta su desempeño docente.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Crisis de la Medicina Interna (desarrollo creciente de las subespecialidades clínicas)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Calificación de los profesores para impartir esta temática.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Bibliografía acorde con los métodos científicos en la APS y dar más valor a las descripciones clínicas y no profundizar tanto en las nuevas tecnologías.</a:t>
            </a:r>
          </a:p>
          <a:p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349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260648"/>
            <a:ext cx="3521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/>
              <a:t>Práctica médica </a:t>
            </a:r>
            <a:r>
              <a:rPr lang="es-ES" sz="2400" b="1" dirty="0"/>
              <a:t>cotidiana.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07504" y="836712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Deterioro relación médico-paciente.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Menosprecio profesionales al interrogatorio y al examen físico.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Utilización inadecuada de los complementarios y su interpretación.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Abusos de los medios auxiliares diagnósticos «Colonizados por la técnica».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Tendencia a tratar y atender pruebas complementarias alteradas, en vez de a los pacientes de quienes proceden las pruebas.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Desconfianza en la clínica (nunca cultivaron con amor), creen que solo hay ciencia en los complementarios que no exigen más que un razonamiento muy elemental.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Insuficiente tiempo para realizar la entrevista y el examen físico (carga burocrática en el consultorio dar recetas, certificados, llenar modelos, hacer informes </a:t>
            </a:r>
            <a:r>
              <a:rPr lang="es-ES" sz="2000" b="1" dirty="0" err="1" smtClean="0"/>
              <a:t>etc</a:t>
            </a:r>
            <a:r>
              <a:rPr lang="es-ES" sz="2000" b="1" dirty="0" smtClean="0"/>
              <a:t>) (Disposiciones administrativas)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Capacidad y habilidad de los profesionales para la utilización del método clínico.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000" b="1" dirty="0" smtClean="0"/>
              <a:t>Atrofiado </a:t>
            </a:r>
            <a:r>
              <a:rPr lang="es-ES" sz="2000" b="1" dirty="0"/>
              <a:t>por desuso o mal uso, sus habilidades de interrogar, examinar, emitir diagnósticos de síntomas, de síndromes, de enfermedad y diferenciales y la capacidad de </a:t>
            </a:r>
            <a:r>
              <a:rPr lang="es-ES" sz="2000" b="1" dirty="0" smtClean="0"/>
              <a:t>razonamiento.</a:t>
            </a:r>
          </a:p>
          <a:p>
            <a:pPr marL="457200" indent="-457200">
              <a:buFont typeface="Arial" pitchFamily="34" charset="0"/>
              <a:buChar char="•"/>
            </a:pP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04587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67853" y="260648"/>
            <a:ext cx="5881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/>
              <a:t>Administración del proceso atencional</a:t>
            </a:r>
            <a:endParaRPr lang="es-ES" sz="2800" dirty="0"/>
          </a:p>
        </p:txBody>
      </p:sp>
      <p:sp>
        <p:nvSpPr>
          <p:cNvPr id="3" name="2 Rectángulo"/>
          <p:cNvSpPr/>
          <p:nvPr/>
        </p:nvSpPr>
        <p:spPr>
          <a:xfrm>
            <a:off x="251520" y="980728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Reducción del número </a:t>
            </a:r>
            <a:r>
              <a:rPr lang="es-ES" sz="2400" b="1" smtClean="0"/>
              <a:t>de CMF </a:t>
            </a:r>
            <a:r>
              <a:rPr lang="es-ES" sz="2400" b="1" dirty="0" smtClean="0"/>
              <a:t>y con ello los recursos humanos.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Programas de Salud que tiene que cumplimentar el EBS (carga asistencial).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Disposiciones administrativas.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Cumplimiento de los indicadores (sometimiento estadístico).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Indicaciones frecuentes y cambiantes que modifican el trabajo del EBS (PAMI, vectores, viajeros, RPC, parejas infértiles, etc.).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Búsqueda de información durante el momento de atención de los pacientes en los CMF.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Poca preocupación por el conocimiento y utilización del método clínico por parte de los profesionales.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Los controles centran su atención en la revisión documental y no en los modelos de actuación.</a:t>
            </a:r>
          </a:p>
          <a:p>
            <a:pPr marL="342900" indent="-342900">
              <a:buFont typeface="Arial" pitchFamily="34" charset="0"/>
              <a:buChar char="•"/>
            </a:pPr>
            <a:endParaRPr lang="es-ES" sz="24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s-ES" sz="24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62926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67380"/>
            <a:ext cx="47062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/>
              <a:t>Condiciones de trabajo.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39552" y="1196752"/>
            <a:ext cx="7704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ES" sz="3200" b="1" dirty="0"/>
              <a:t>Condiciones </a:t>
            </a:r>
            <a:r>
              <a:rPr lang="es-ES" sz="3200" b="1" dirty="0" smtClean="0"/>
              <a:t>estructurales de los locales. (limpieza y organización, privacidad, iluminación).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dirty="0" smtClean="0"/>
              <a:t>Déficit o deterioro de mobiliario clínico necesario (camilla de reconocimiento, pesas, </a:t>
            </a:r>
            <a:r>
              <a:rPr lang="es-ES" sz="3200" b="1" dirty="0" err="1" smtClean="0"/>
              <a:t>tallimetro</a:t>
            </a:r>
            <a:r>
              <a:rPr lang="es-ES" sz="3200" b="1" dirty="0" smtClean="0"/>
              <a:t> etc.)</a:t>
            </a:r>
            <a:endParaRPr lang="es-ES" sz="32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s-ES" sz="3200" b="1" dirty="0" smtClean="0"/>
              <a:t>Déficit de instrumentos necesarios para realizar el examen físico.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318649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81000" y="914400"/>
            <a:ext cx="22098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/>
              <a:t>CIENCIA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3048000" y="1066800"/>
            <a:ext cx="2057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 flipV="1">
            <a:off x="2819400" y="1295400"/>
            <a:ext cx="2209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114800" y="2286000"/>
            <a:ext cx="46482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/>
              <a:t>MÉTODO CIENTÍFICO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6019800" y="3352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971800" y="4495800"/>
            <a:ext cx="59436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 dirty="0" smtClean="0"/>
              <a:t>Obtener los conocimientos</a:t>
            </a:r>
            <a:endParaRPr lang="es-ES_tradnl" sz="3200" b="1" dirty="0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 flipV="1">
            <a:off x="1676400" y="1905000"/>
            <a:ext cx="213360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130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2656"/>
            <a:ext cx="8658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/>
              <a:t>Investigación y publicación de los resultados</a:t>
            </a:r>
            <a:endParaRPr lang="es-ES" sz="3600" dirty="0"/>
          </a:p>
        </p:txBody>
      </p:sp>
      <p:sp>
        <p:nvSpPr>
          <p:cNvPr id="3" name="2 Rectángulo"/>
          <p:cNvSpPr/>
          <p:nvPr/>
        </p:nvSpPr>
        <p:spPr>
          <a:xfrm>
            <a:off x="107504" y="1189196"/>
            <a:ext cx="8642751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/>
              <a:t>Muy escaso desarrollo de la investigación clínico </a:t>
            </a:r>
          </a:p>
          <a:p>
            <a:r>
              <a:rPr lang="es-ES" sz="2800" b="1" dirty="0"/>
              <a:t> </a:t>
            </a:r>
            <a:r>
              <a:rPr lang="es-ES" sz="2800" b="1" dirty="0" smtClean="0"/>
              <a:t>     epidemiológica en la APS, como exige los actuales </a:t>
            </a:r>
          </a:p>
          <a:p>
            <a:r>
              <a:rPr lang="es-ES" sz="2800" b="1" dirty="0"/>
              <a:t> </a:t>
            </a:r>
            <a:r>
              <a:rPr lang="es-ES" sz="2800" b="1" dirty="0" smtClean="0"/>
              <a:t>     perfiles de morbilidad y mortalidad en Cuba.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/>
              <a:t>Inexistencia de investigaciones y/o publicaciones que </a:t>
            </a:r>
          </a:p>
          <a:p>
            <a:r>
              <a:rPr lang="es-ES" sz="2800" b="1" dirty="0"/>
              <a:t> </a:t>
            </a:r>
            <a:r>
              <a:rPr lang="es-ES" sz="2800" b="1" dirty="0" smtClean="0"/>
              <a:t>    traten específicamente sobre el diagnóstico y sus </a:t>
            </a:r>
          </a:p>
          <a:p>
            <a:r>
              <a:rPr lang="es-ES" sz="2800" b="1" dirty="0"/>
              <a:t> </a:t>
            </a:r>
            <a:r>
              <a:rPr lang="es-ES" sz="2800" b="1" dirty="0" smtClean="0"/>
              <a:t>    componentes, por lo que podemos plantear que este </a:t>
            </a:r>
          </a:p>
          <a:p>
            <a:r>
              <a:rPr lang="es-ES" sz="2800" b="1" dirty="0"/>
              <a:t> </a:t>
            </a:r>
            <a:r>
              <a:rPr lang="es-ES" sz="2800" b="1" dirty="0" smtClean="0"/>
              <a:t>    tema no es tratado con la frecuencia requerida.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/>
              <a:t>Poco atractivo de las investigaciones clínico </a:t>
            </a:r>
          </a:p>
          <a:p>
            <a:r>
              <a:rPr lang="es-ES" sz="2800" b="1" dirty="0"/>
              <a:t> </a:t>
            </a:r>
            <a:r>
              <a:rPr lang="es-ES" sz="2800" b="1" dirty="0" smtClean="0"/>
              <a:t>     epidemiológicas para su publicación.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/>
              <a:t>No se logra la integración entre el método clínico y </a:t>
            </a:r>
          </a:p>
          <a:p>
            <a:r>
              <a:rPr lang="es-ES" sz="2800" b="1" dirty="0" smtClean="0"/>
              <a:t>      epidemiológico.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0298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395372"/>
            <a:ext cx="7272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Diagnóstico del conocimiento sobre el Método Clínico</a:t>
            </a:r>
            <a:endParaRPr lang="es-ES" sz="2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648591"/>
              </p:ext>
            </p:extLst>
          </p:nvPr>
        </p:nvGraphicFramePr>
        <p:xfrm>
          <a:off x="641201" y="1052734"/>
          <a:ext cx="8035255" cy="3459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9501"/>
                <a:gridCol w="1732877"/>
                <a:gridCol w="1732877"/>
              </a:tblGrid>
              <a:tr h="414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Aspectos evaluados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Conocimientos adecuados (%)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14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Especialistas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Residentes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Concepto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27.4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23.8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Relación entre el método clínico y el método científico.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100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100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Importancia del método clínico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100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100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Momentos del método clínico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7.3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4.8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Etapas del método clínico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48.3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19.0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Elemento fundamentales en la etapa diagnóstica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94.2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80.9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611560" y="4653136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Muestran desconocimiento sobre el Método Clínico sobre todo en los momentos y las etapas del mismo, reduciéndolo solo al interrogatorio y al examen físico.</a:t>
            </a:r>
          </a:p>
          <a:p>
            <a:r>
              <a:rPr lang="es-E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540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26064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Evaluación realizada por los  Residentes. (Respuesta en la encuesta)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536191"/>
              </p:ext>
            </p:extLst>
          </p:nvPr>
        </p:nvGraphicFramePr>
        <p:xfrm>
          <a:off x="899592" y="764704"/>
          <a:ext cx="5904656" cy="5544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2403"/>
                <a:gridCol w="2742253"/>
              </a:tblGrid>
              <a:tr h="29182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Interrogatorio que realizan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Evaluación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% Residentes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Muy satisfactorio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4.2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Satisfactorio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54.1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Poco satisfactorio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37.5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Insatisfactorio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4.2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Realización del examen físico a sus pacientes.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Siempre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33.3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Casi siempre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25.0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En ocasiones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37.5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Pocas ocasiones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4.2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Nunca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0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Examen Físico que realizan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Evaluación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% Residentes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Excelente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0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Muy bien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25.0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Bien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33.3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Regular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37.5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Mal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4.2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9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72842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Resultados obtenidos en los Exámenes Prácticos en el </a:t>
            </a:r>
            <a:r>
              <a:rPr lang="es-ES" sz="2000" b="1" dirty="0" smtClean="0"/>
              <a:t>interrogatorio.</a:t>
            </a:r>
            <a:endParaRPr lang="es-ES" sz="2000" dirty="0"/>
          </a:p>
          <a:p>
            <a:r>
              <a:rPr lang="es-ES" sz="2000" b="1" dirty="0"/>
              <a:t>2016-2018</a:t>
            </a:r>
            <a:endParaRPr lang="es-ES" sz="2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7545"/>
              </p:ext>
            </p:extLst>
          </p:nvPr>
        </p:nvGraphicFramePr>
        <p:xfrm>
          <a:off x="611560" y="1283220"/>
          <a:ext cx="7776864" cy="2937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41969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Resultado evaluación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Examen estatal de los Internos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Pase de año Residentes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1969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1er año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2do año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Excelente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2.3%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4.6%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5.1%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Muy bien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7.0%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10.4%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11.2%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Bien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32.5%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31.2%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30.4%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Regular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41.9%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38.6%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39.8%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Mal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16.3%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15.2%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13.5%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1403648" y="4881934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Inferir que no saben interrogar: 58.2% Internos</a:t>
            </a:r>
            <a:endParaRPr lang="es-ES" sz="2000" dirty="0"/>
          </a:p>
          <a:p>
            <a:r>
              <a:rPr lang="es-ES" sz="2000" b="1" dirty="0"/>
              <a:t>                                                       </a:t>
            </a:r>
            <a:r>
              <a:rPr lang="es-ES" sz="2000" b="1" dirty="0" smtClean="0"/>
              <a:t>    53.8</a:t>
            </a:r>
            <a:r>
              <a:rPr lang="es-ES" sz="2000" b="1" dirty="0"/>
              <a:t>% R1</a:t>
            </a:r>
            <a:endParaRPr lang="es-ES" sz="2000" dirty="0"/>
          </a:p>
          <a:p>
            <a:r>
              <a:rPr lang="es-ES" sz="2000" b="1" dirty="0"/>
              <a:t>                                                        </a:t>
            </a:r>
            <a:r>
              <a:rPr lang="es-ES" sz="2000" b="1" dirty="0" smtClean="0"/>
              <a:t>   53.3</a:t>
            </a:r>
            <a:r>
              <a:rPr lang="es-ES" sz="2000" b="1" dirty="0"/>
              <a:t>% R2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2777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2008" y="116632"/>
            <a:ext cx="90364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Principales dificultades al realizar el Interrogatorio.</a:t>
            </a:r>
            <a:endParaRPr lang="es-ES" sz="3200" b="1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2082552"/>
            <a:ext cx="8352928" cy="3578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Inducir y conducir el interrogatorio.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Interrogatorio breve, rápido e inconsistente</a:t>
            </a:r>
            <a:r>
              <a:rPr lang="es-ES" sz="2800" b="1" i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Preguntas mal formuladas.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Anamnesis remota incompleta (género de vida, APF, APP, identificación de factores de riesgo, etc.).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Anamnesis próxima incompleta (</a:t>
            </a:r>
            <a:r>
              <a:rPr lang="es-ES" sz="2800" b="1" dirty="0" err="1" smtClean="0">
                <a:solidFill>
                  <a:schemeClr val="tx1"/>
                </a:solidFill>
              </a:rPr>
              <a:t>semiografía</a:t>
            </a:r>
            <a:r>
              <a:rPr lang="es-ES" sz="2800" b="1" dirty="0" smtClean="0">
                <a:solidFill>
                  <a:schemeClr val="tx1"/>
                </a:solidFill>
              </a:rPr>
              <a:t> de los síntomas).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Interrogatorio por aparatos sin relación directa con el problema de salud.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No logran empatía al interrogar.</a:t>
            </a:r>
          </a:p>
          <a:p>
            <a:pPr marL="342900" indent="-342900">
              <a:buFont typeface="Arial" pitchFamily="34" charset="0"/>
              <a:buChar char="•"/>
            </a:pPr>
            <a:endParaRPr lang="es-ES" sz="28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s-E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4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332656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Resultados obtenidos en los Exámenes Prácticos en el Examen Físico</a:t>
            </a:r>
            <a:endParaRPr lang="es-ES" sz="2000" dirty="0"/>
          </a:p>
          <a:p>
            <a:r>
              <a:rPr lang="es-ES" sz="2000" b="1" dirty="0"/>
              <a:t>2016-2018</a:t>
            </a:r>
            <a:endParaRPr lang="es-ES" sz="2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75802"/>
              </p:ext>
            </p:extLst>
          </p:nvPr>
        </p:nvGraphicFramePr>
        <p:xfrm>
          <a:off x="899592" y="1340768"/>
          <a:ext cx="7488832" cy="3168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1872208"/>
                <a:gridCol w="1872208"/>
                <a:gridCol w="1872208"/>
              </a:tblGrid>
              <a:tr h="4526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Resultado evaluación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Examen estatal de los Internos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Pase de año Residentes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526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1er año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2do año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Excelente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1.3%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3.4%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Muy bien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11.6%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12.0%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12.8%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Bien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25.6%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26.8%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25.1%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Regular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32.5%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33.1%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32.8%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Mal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30.3%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26.8%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25.9%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1115616" y="4653136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Inferir que no saben examinar a los pacientes: 62.8% Internos</a:t>
            </a:r>
            <a:endParaRPr lang="es-ES" dirty="0"/>
          </a:p>
          <a:p>
            <a:r>
              <a:rPr lang="es-ES" b="1" dirty="0"/>
              <a:t>                                                                                   </a:t>
            </a:r>
            <a:r>
              <a:rPr lang="es-ES" b="1" dirty="0" smtClean="0"/>
              <a:t> </a:t>
            </a:r>
            <a:r>
              <a:rPr lang="es-ES" b="1" dirty="0"/>
              <a:t>59.9% R1</a:t>
            </a:r>
            <a:endParaRPr lang="es-ES" dirty="0"/>
          </a:p>
          <a:p>
            <a:r>
              <a:rPr lang="es-ES" b="1" dirty="0"/>
              <a:t>                                                                                   </a:t>
            </a:r>
            <a:r>
              <a:rPr lang="es-ES" b="1" dirty="0" smtClean="0"/>
              <a:t> </a:t>
            </a:r>
            <a:r>
              <a:rPr lang="es-ES" b="1" dirty="0"/>
              <a:t>58.7% R2</a:t>
            </a:r>
            <a:endParaRPr lang="es-ES" dirty="0"/>
          </a:p>
          <a:p>
            <a:r>
              <a:rPr lang="es-ES" b="1" dirty="0"/>
              <a:t>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700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2008" y="282352"/>
            <a:ext cx="90364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Principales dificultades al realizar el Examen Físico.</a:t>
            </a:r>
            <a:endParaRPr lang="es-ES" sz="3200" b="1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700808"/>
            <a:ext cx="8352928" cy="3578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Desorden al examinar.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Muy lento e impreciso al examinar.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Uso incorrecto de las técnicas del examen físico.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Omisión de aspectos del examen físico.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Omisión de maniobras.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No identifican signos presentes.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No identifican los datos </a:t>
            </a:r>
            <a:r>
              <a:rPr lang="es-ES" sz="2800" b="1" dirty="0" err="1" smtClean="0">
                <a:solidFill>
                  <a:schemeClr val="tx1"/>
                </a:solidFill>
              </a:rPr>
              <a:t>semiográficos</a:t>
            </a:r>
            <a:r>
              <a:rPr lang="es-ES" sz="2800" b="1" dirty="0" smtClean="0">
                <a:solidFill>
                  <a:schemeClr val="tx1"/>
                </a:solidFill>
              </a:rPr>
              <a:t> de los signos.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Evidencian inseguridad al examinar.</a:t>
            </a:r>
          </a:p>
          <a:p>
            <a:pPr marL="342900" indent="-342900">
              <a:buFont typeface="Arial" pitchFamily="34" charset="0"/>
              <a:buChar char="•"/>
            </a:pPr>
            <a:endParaRPr lang="es-ES" sz="28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s-E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6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68431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 </a:t>
            </a:r>
            <a:endParaRPr lang="es-ES" sz="2400" dirty="0"/>
          </a:p>
          <a:p>
            <a:r>
              <a:rPr lang="es-ES" sz="2400" b="1" dirty="0"/>
              <a:t>Opiniones de los Residentes encuestados sobre las causas de la no aplicación del Método Clínico:</a:t>
            </a:r>
            <a:endParaRPr lang="es-ES" sz="2400" dirty="0"/>
          </a:p>
        </p:txBody>
      </p:sp>
      <p:sp>
        <p:nvSpPr>
          <p:cNvPr id="3" name="2 Rectángulo"/>
          <p:cNvSpPr/>
          <p:nvPr/>
        </p:nvSpPr>
        <p:spPr>
          <a:xfrm>
            <a:off x="467544" y="1452840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Falta de tiempo (programas, indicadores, indicaciones, reuniones, etc.).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Carga asistencial (Varios Programas que tiene que cumplimentar).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Exigencia en el cumplimiento de los indicadores. 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Indicaciones cambiantes en cuanto a las funciones del Médico de la Familia.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Enseñanza poco satisfactoria del Método Clínico (Pregrado- Postgrado).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Falta de motivación para su empleo.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No existe control sobre la utilización de los métodos.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Exigen investigaciones para la terminación de la especialidad que no tienen que ver con los métodos particulares de las ciencias médicas.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No se imparten cursos de postgrado referentes al método Clínico y Semiología en general.</a:t>
            </a:r>
            <a:endParaRPr lang="es-ES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ES" sz="2000" b="1" dirty="0"/>
              <a:t>Condiciones de trabajo poco </a:t>
            </a:r>
            <a:r>
              <a:rPr lang="es-ES" sz="2000" b="1" dirty="0" smtClean="0"/>
              <a:t>satisfactorias.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83105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:\Users\Casa\Desktop\elpidio valdez\q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9597"/>
            <a:ext cx="1656184" cy="12792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755576" y="930424"/>
            <a:ext cx="194421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Método Clínico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156176" y="908720"/>
            <a:ext cx="24482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Método epidemiológico 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Casa\Desktop\elpidio valdez\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1199"/>
            <a:ext cx="1440160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asa\Desktop\elpidio valdez\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1"/>
            <a:ext cx="1080120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3563888" y="1628800"/>
            <a:ext cx="194421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Repercute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755576" y="2492896"/>
            <a:ext cx="76964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Actuación profesional del Medico de Familia con la consecuente irregularidad en la relación médico-paciente, el incremento de la probabilidad de error y la mala práctica médica.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860032" y="3573016"/>
            <a:ext cx="194421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Trayendo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907976" y="4530824"/>
            <a:ext cx="75440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Secuelas emocionales, biológicas, sociales para pacientes, familiares y sociedad en general.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4 Flecha abajo"/>
          <p:cNvSpPr/>
          <p:nvPr/>
        </p:nvSpPr>
        <p:spPr>
          <a:xfrm>
            <a:off x="4211960" y="3407296"/>
            <a:ext cx="736660" cy="1123528"/>
          </a:xfrm>
          <a:prstGeom prst="down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9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764704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Lineamiento </a:t>
            </a:r>
            <a:r>
              <a:rPr lang="es-ES" sz="2000" b="1" dirty="0"/>
              <a:t>156 de la Política económica y social de nuestro Partido Comunista de Cuba cuando resalta: "Consolidar la enseñanza y el empleo del método clínico y epidemiológico y el estudio del entorno social en el abordaje de los problemas de sa­lud de la población, de manera que contribuyan al uso racional de los medios tecnológicos para el diag­nóstico y tratamiento de las enfermedades</a:t>
            </a:r>
            <a:r>
              <a:rPr lang="es-ES" sz="2000" b="1" i="1" dirty="0" smtClean="0"/>
              <a:t>"</a:t>
            </a:r>
            <a:r>
              <a:rPr lang="es-ES" sz="2000" b="1" dirty="0" smtClean="0"/>
              <a:t>, </a:t>
            </a:r>
            <a:r>
              <a:rPr lang="es-ES" sz="2000" b="1" dirty="0"/>
              <a:t>por lo que en el presente se demanda de una visión reflexiva que garantice un futuro de mejores perspectivas en su aplicación dentro de la asistencia mé­dica y en el proceso enseñanza-aprendizaje para la formación de profesionales con un enfoque integral y racional en su desempeño. </a:t>
            </a:r>
          </a:p>
        </p:txBody>
      </p:sp>
      <p:pic>
        <p:nvPicPr>
          <p:cNvPr id="1026" name="Picture 2" descr="C:\Users\Casa\Desktop\elpidio valdez\4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25" y="3789040"/>
            <a:ext cx="4889723" cy="280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67544" y="4509120"/>
            <a:ext cx="21602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6to Congreso PCC</a:t>
            </a:r>
          </a:p>
          <a:p>
            <a:pPr algn="ctr"/>
            <a:r>
              <a:rPr lang="es-ES" b="1" dirty="0" smtClean="0">
                <a:solidFill>
                  <a:schemeClr val="tx1"/>
                </a:solidFill>
              </a:rPr>
              <a:t>(2012)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5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81000" y="914400"/>
            <a:ext cx="3276000" cy="61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 dirty="0" smtClean="0"/>
              <a:t>Ciencias Médicas </a:t>
            </a:r>
            <a:endParaRPr lang="es-ES_tradnl" sz="3200" b="1" dirty="0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752464" y="2384968"/>
            <a:ext cx="3996000" cy="684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/>
              <a:t>MÉTODO CIENTÍFICO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439888" y="2420888"/>
            <a:ext cx="2124000" cy="684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 dirty="0" smtClean="0"/>
              <a:t>Objetivos </a:t>
            </a:r>
            <a:endParaRPr lang="es-ES_tradnl" sz="3200" b="1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2112" y="3861048"/>
            <a:ext cx="5508000" cy="180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800" b="1" dirty="0" smtClean="0"/>
              <a:t>Promover </a:t>
            </a:r>
          </a:p>
          <a:p>
            <a:pPr algn="ctr"/>
            <a:r>
              <a:rPr lang="es-ES_tradnl" sz="2800" b="1" dirty="0" smtClean="0"/>
              <a:t>Prevenir</a:t>
            </a:r>
          </a:p>
          <a:p>
            <a:pPr algn="ctr"/>
            <a:r>
              <a:rPr lang="es-ES_tradnl" sz="2800" b="1" dirty="0" smtClean="0"/>
              <a:t>Diagnosticar y curar enfermedades.</a:t>
            </a:r>
          </a:p>
          <a:p>
            <a:pPr algn="ctr"/>
            <a:r>
              <a:rPr lang="es-ES_tradnl" sz="2800" b="1" dirty="0" smtClean="0"/>
              <a:t>Rehabilitar</a:t>
            </a:r>
            <a:endParaRPr lang="es-ES_tradnl" sz="2800" b="1" dirty="0"/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2267744" y="1628800"/>
            <a:ext cx="0" cy="684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2267744" y="321297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3779912" y="1220400"/>
            <a:ext cx="1440160" cy="9844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Flecha izquierda y arriba"/>
          <p:cNvSpPr/>
          <p:nvPr/>
        </p:nvSpPr>
        <p:spPr>
          <a:xfrm>
            <a:off x="6084168" y="3465004"/>
            <a:ext cx="1440160" cy="1620180"/>
          </a:xfrm>
          <a:prstGeom prst="leftUpArrow">
            <a:avLst>
              <a:gd name="adj1" fmla="val 25000"/>
              <a:gd name="adj2" fmla="val 27560"/>
              <a:gd name="adj3" fmla="val 25000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3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99792" y="4314800"/>
            <a:ext cx="568863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 smtClean="0">
                <a:solidFill>
                  <a:schemeClr val="tx1"/>
                </a:solidFill>
                <a:latin typeface="Baskerville Old Face" pitchFamily="18" charset="0"/>
              </a:rPr>
              <a:t>Muchas Gracias </a:t>
            </a:r>
            <a:endParaRPr lang="es-ES" sz="66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8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51520" y="553616"/>
            <a:ext cx="4284000" cy="115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 dirty="0" smtClean="0"/>
              <a:t>Niveles </a:t>
            </a:r>
            <a:r>
              <a:rPr lang="es-ES_tradnl" sz="3200" b="1" dirty="0"/>
              <a:t>de expresión del</a:t>
            </a:r>
          </a:p>
          <a:p>
            <a:pPr algn="ctr"/>
            <a:r>
              <a:rPr lang="es-ES_tradnl" sz="3200" b="1" dirty="0"/>
              <a:t> Método </a:t>
            </a:r>
            <a:r>
              <a:rPr lang="es-ES_tradnl" sz="3200" b="1" dirty="0" smtClean="0"/>
              <a:t>Científico </a:t>
            </a:r>
            <a:endParaRPr lang="es-ES_tradnl" sz="3200" b="1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132856"/>
            <a:ext cx="41910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/>
              <a:t>Método Universal.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438400" y="3450704"/>
            <a:ext cx="44958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/>
              <a:t>Métodos Generales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191000" y="4797152"/>
            <a:ext cx="43434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3200" b="1"/>
              <a:t>Métodos Particulares</a:t>
            </a:r>
          </a:p>
        </p:txBody>
      </p:sp>
    </p:spTree>
    <p:extLst>
      <p:ext uri="{BB962C8B-B14F-4D97-AF65-F5344CB8AC3E}">
        <p14:creationId xmlns:p14="http://schemas.microsoft.com/office/powerpoint/2010/main" val="17541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11560" y="476672"/>
            <a:ext cx="79560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800" b="1" dirty="0" smtClean="0"/>
              <a:t>MÉTODOS PARTICULARES DE LAS CIENCIAS MEDICAS</a:t>
            </a:r>
            <a:endParaRPr lang="es-ES_tradnl" sz="2800" b="1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5536" y="1772816"/>
            <a:ext cx="41910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800" b="1" dirty="0" smtClean="0"/>
              <a:t>MÉTODO CLÍNICO </a:t>
            </a:r>
            <a:endParaRPr lang="es-ES_tradnl" sz="2800" b="1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95536" y="3356992"/>
            <a:ext cx="44958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800" b="1" dirty="0" smtClean="0"/>
              <a:t>MÉTODO EPIDEMIOLÓGICO</a:t>
            </a:r>
            <a:endParaRPr lang="es-ES_tradnl" sz="2800" b="1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95536" y="5013176"/>
            <a:ext cx="6264000" cy="79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800" b="1" dirty="0" smtClean="0"/>
              <a:t>PROCESO DE ATENCIÓN DE ENFERMERÍA</a:t>
            </a:r>
            <a:endParaRPr lang="es-ES_tradnl" sz="2800" b="1" dirty="0"/>
          </a:p>
        </p:txBody>
      </p:sp>
    </p:spTree>
    <p:extLst>
      <p:ext uri="{BB962C8B-B14F-4D97-AF65-F5344CB8AC3E}">
        <p14:creationId xmlns:p14="http://schemas.microsoft.com/office/powerpoint/2010/main" val="9674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920" y="620688"/>
            <a:ext cx="3672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 smtClean="0">
                <a:solidFill>
                  <a:schemeClr val="tx1"/>
                </a:solidFill>
                <a:latin typeface="Baskerville Old Face" pitchFamily="18" charset="0"/>
              </a:rPr>
              <a:t>Motivación </a:t>
            </a:r>
            <a:endParaRPr lang="es-ES" sz="6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63688" y="2658616"/>
            <a:ext cx="712879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 smtClean="0">
                <a:solidFill>
                  <a:schemeClr val="tx1"/>
                </a:solidFill>
                <a:latin typeface="Baskerville Old Face" pitchFamily="18" charset="0"/>
              </a:rPr>
              <a:t>Deuda de gratitud con mis profesores.</a:t>
            </a:r>
            <a:endParaRPr lang="es-ES" sz="6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47936" y="5157192"/>
            <a:ext cx="834454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  <a:latin typeface="Baskerville Old Face" pitchFamily="18" charset="0"/>
              </a:rPr>
              <a:t>Mi agradecimiento eterno a todos.</a:t>
            </a:r>
            <a:endParaRPr lang="es-ES" sz="54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2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07984" y="1376840"/>
            <a:ext cx="4320000" cy="61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800" b="1" dirty="0" smtClean="0"/>
              <a:t>MÉTODO EPIDEMIOLÓGICO </a:t>
            </a:r>
            <a:endParaRPr lang="es-ES_tradnl" sz="2800" b="1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07504" y="2925032"/>
            <a:ext cx="5328000" cy="79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_tradnl" sz="2400" b="1" dirty="0" smtClean="0"/>
              <a:t>Es la forma de razonamiento lógico, empleado para conocer las </a:t>
            </a:r>
          </a:p>
          <a:p>
            <a:r>
              <a:rPr lang="es-ES_tradnl" sz="2400" b="1" dirty="0" smtClean="0"/>
              <a:t>características de las enfermedades y otros daños a la salud que </a:t>
            </a:r>
          </a:p>
          <a:p>
            <a:r>
              <a:rPr lang="es-ES_tradnl" sz="2400" b="1" dirty="0" smtClean="0"/>
              <a:t>afectan a las colectividades humanas, con el fin de transformarlas y </a:t>
            </a:r>
          </a:p>
          <a:p>
            <a:r>
              <a:rPr lang="es-ES_tradnl" sz="2400" b="1" dirty="0" smtClean="0"/>
              <a:t>dominarlas e influir positivamente  en la salud de la población. </a:t>
            </a:r>
            <a:endParaRPr lang="es-ES_tradnl" sz="2400" b="1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7944" y="4581128"/>
            <a:ext cx="3096000" cy="46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000" b="1" dirty="0" smtClean="0"/>
              <a:t>Finales 2da Guerra Mundial</a:t>
            </a:r>
            <a:endParaRPr lang="es-ES_tradnl" sz="20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004416" y="4689288"/>
            <a:ext cx="3312000" cy="133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s-ES_tradnl" sz="2000" b="1" dirty="0" smtClean="0"/>
              <a:t>Control de los programas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_tradnl" sz="2000" b="1" dirty="0" smtClean="0"/>
              <a:t>Enfermedades infecciosas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_tradnl" sz="2000" b="1" dirty="0" smtClean="0"/>
              <a:t>Dimensión investigativa </a:t>
            </a:r>
            <a:endParaRPr lang="es-ES_tradnl" sz="2000" b="1" dirty="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972016" y="5193248"/>
            <a:ext cx="3744000" cy="46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2000" b="1" dirty="0" smtClean="0"/>
              <a:t>Reduccionismo en sus funciones</a:t>
            </a:r>
            <a:endParaRPr lang="es-ES_tradnl" sz="2000" b="1" dirty="0"/>
          </a:p>
        </p:txBody>
      </p:sp>
      <p:pic>
        <p:nvPicPr>
          <p:cNvPr id="1026" name="Picture 2" descr="C:\Users\Casa\Desktop\elpidio valdez\inde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188640"/>
            <a:ext cx="3456384" cy="234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28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20008" y="404664"/>
            <a:ext cx="1224000" cy="5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Actualidad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59632" y="1448840"/>
            <a:ext cx="1656000" cy="5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Método Clínico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436368" y="1448840"/>
            <a:ext cx="2448000" cy="5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Método Epidemiológico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" name="4 Flecha izquierda y derecha"/>
          <p:cNvSpPr/>
          <p:nvPr/>
        </p:nvSpPr>
        <p:spPr>
          <a:xfrm>
            <a:off x="3491880" y="1484784"/>
            <a:ext cx="1216152" cy="484632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3024080" y="2384944"/>
            <a:ext cx="2268000" cy="5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Epidemiología Clínica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Casa\Desktop\elpidio valdez\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65105"/>
            <a:ext cx="1152128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asa\Desktop\elpidio valdez\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4365104"/>
            <a:ext cx="1296144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asa\Desktop\elpidio valdez\2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140968"/>
            <a:ext cx="417646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world_spinning_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32656"/>
            <a:ext cx="129614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C:\Users\Casa\Desktop\elpidio valdez\45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368" y="404664"/>
            <a:ext cx="187193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8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:\Users\Casa\Desktop\elpidio valdez\c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2133600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3491880" y="692696"/>
            <a:ext cx="42484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Método Epidemiológico </a:t>
            </a:r>
            <a:endParaRPr lang="es-ES" sz="3200" b="1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644280" y="1794520"/>
            <a:ext cx="1188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Crisis</a:t>
            </a:r>
            <a:endParaRPr lang="es-ES" sz="32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Casa\Desktop\elpidio valdez\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2924944"/>
            <a:ext cx="3096000" cy="85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835696" y="4242792"/>
            <a:ext cx="77768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No se cumple las etapas del método (observación en el campo)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ASIS es un formalismo.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Control de los programas (centralizado).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Enfermedades </a:t>
            </a:r>
            <a:r>
              <a:rPr lang="es-ES" sz="2800" b="1" dirty="0">
                <a:solidFill>
                  <a:schemeClr val="tx1"/>
                </a:solidFill>
              </a:rPr>
              <a:t>infecciosas (</a:t>
            </a:r>
            <a:r>
              <a:rPr lang="es-ES" sz="2800" b="1" dirty="0" err="1">
                <a:solidFill>
                  <a:schemeClr val="tx1"/>
                </a:solidFill>
              </a:rPr>
              <a:t>arbovirosis</a:t>
            </a:r>
            <a:r>
              <a:rPr lang="es-ES" sz="2800" b="1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tx1"/>
                </a:solidFill>
              </a:rPr>
              <a:t>Nula investigación epidemiológica</a:t>
            </a:r>
            <a:endParaRPr lang="es-ES" sz="2800" b="1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s-E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1694</Words>
  <Application>Microsoft Office PowerPoint</Application>
  <PresentationFormat>Presentación en pantalla (4:3)</PresentationFormat>
  <Paragraphs>288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"UTILIZACIÓN DE LOS MÉTODOS CIENTÍFICOS PARTICULARES DE LAS CIENCIAS MEDICAS EN LA ATENCIÓN PRIMARIA DE SALUD"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"UTILIZACIÓN DE LOS MÉTODOS CIENTÍFICOS PARTICULARES DE LAS CIENCIAS MEDICAS EN LA ATENCIÓN PRIMARIA DE SALUD"</dc:title>
  <dc:creator>Casa</dc:creator>
  <cp:lastModifiedBy>Casa</cp:lastModifiedBy>
  <cp:revision>50</cp:revision>
  <dcterms:created xsi:type="dcterms:W3CDTF">2019-04-21T17:37:49Z</dcterms:created>
  <dcterms:modified xsi:type="dcterms:W3CDTF">2019-04-25T19:05:40Z</dcterms:modified>
</cp:coreProperties>
</file>